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8" r:id="rId2"/>
    <p:sldId id="269" r:id="rId3"/>
    <p:sldId id="270" r:id="rId4"/>
    <p:sldId id="279" r:id="rId5"/>
    <p:sldId id="271" r:id="rId6"/>
    <p:sldId id="286" r:id="rId7"/>
    <p:sldId id="280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meter.apache.org/download_jmeter.cgi" TargetMode="External"/><Relationship Id="rId2" Type="http://schemas.openxmlformats.org/officeDocument/2006/relationships/hyperlink" Target="https://www.oracle.com/java/technologies/downloa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nkins.io/doc/book/using/using-jmeter-with-jenkins/" TargetMode="External"/><Relationship Id="rId4" Type="http://schemas.openxmlformats.org/officeDocument/2006/relationships/hyperlink" Target="https://chrome.google.com/webstore/detail/blazemeter-the-continuous/mbopgmdnpcbohhpnfglgohlbhfongabi?hl=e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liesbelik.github.io/awesome-jmeter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1" descr="Hands coming together in circle">
            <a:extLst>
              <a:ext uri="{FF2B5EF4-FFF2-40B4-BE49-F238E27FC236}">
                <a16:creationId xmlns:a16="http://schemas.microsoft.com/office/drawing/2014/main" id="{1F523E63-F38A-4A91-A237-AF9BB7DEC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780588" cy="6804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Jmeter PerforMance</a:t>
            </a:r>
            <a:br>
              <a:rPr lang="en-US" sz="4000" dirty="0"/>
            </a:br>
            <a:r>
              <a:rPr lang="en-US" sz="4000" dirty="0"/>
              <a:t>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Gunasekhar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62B12-9E16-4D45-BA53-AF95FD1E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77" y="782206"/>
            <a:ext cx="10604746" cy="5761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FC41B-6C63-4CDC-86F4-02E1116DDC1D}"/>
              </a:ext>
            </a:extLst>
          </p:cNvPr>
          <p:cNvSpPr txBox="1"/>
          <p:nvPr/>
        </p:nvSpPr>
        <p:spPr>
          <a:xfrm>
            <a:off x="6931383" y="1427875"/>
            <a:ext cx="4206240" cy="276999"/>
          </a:xfrm>
          <a:prstGeom prst="rect">
            <a:avLst/>
          </a:prstGeom>
          <a:noFill/>
          <a:ln>
            <a:gradFill>
              <a:gsLst>
                <a:gs pos="19000">
                  <a:schemeClr val="accent1">
                    <a:lumMod val="5000"/>
                    <a:lumOff val="95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43000">
                  <a:schemeClr val="accent1">
                    <a:lumMod val="45000"/>
                    <a:lumOff val="55000"/>
                  </a:schemeClr>
                </a:gs>
                <a:gs pos="4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charter"/>
              </a:rPr>
              <a:t>Comparing Response size validating to &gt; 320 bytes to Pass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673ACBC-F6B1-4B0D-9419-F32CA039E66A}"/>
              </a:ext>
            </a:extLst>
          </p:cNvPr>
          <p:cNvCxnSpPr>
            <a:cxnSpLocks/>
          </p:cNvCxnSpPr>
          <p:nvPr/>
        </p:nvCxnSpPr>
        <p:spPr>
          <a:xfrm flipV="1">
            <a:off x="3262805" y="1566374"/>
            <a:ext cx="3668578" cy="2722621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360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2A419-EBD6-4A8F-8681-3EC2A3C7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77" y="930303"/>
            <a:ext cx="11045090" cy="5695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FC41B-6C63-4CDC-86F4-02E1116DDC1D}"/>
              </a:ext>
            </a:extLst>
          </p:cNvPr>
          <p:cNvSpPr txBox="1"/>
          <p:nvPr/>
        </p:nvSpPr>
        <p:spPr>
          <a:xfrm>
            <a:off x="6859821" y="3500833"/>
            <a:ext cx="4206240" cy="276999"/>
          </a:xfrm>
          <a:prstGeom prst="rect">
            <a:avLst/>
          </a:prstGeom>
          <a:noFill/>
          <a:ln>
            <a:gradFill>
              <a:gsLst>
                <a:gs pos="19000">
                  <a:schemeClr val="accent1">
                    <a:lumMod val="5000"/>
                    <a:lumOff val="95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43000">
                  <a:schemeClr val="accent1">
                    <a:lumMod val="45000"/>
                    <a:lumOff val="55000"/>
                  </a:schemeClr>
                </a:gs>
                <a:gs pos="4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charter"/>
              </a:rPr>
              <a:t>Response duration  &lt; 35000 milliseconds to Pass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673ACBC-F6B1-4B0D-9419-F32CA039E66A}"/>
              </a:ext>
            </a:extLst>
          </p:cNvPr>
          <p:cNvCxnSpPr>
            <a:cxnSpLocks/>
          </p:cNvCxnSpPr>
          <p:nvPr/>
        </p:nvCxnSpPr>
        <p:spPr>
          <a:xfrm flipV="1">
            <a:off x="3048120" y="3570136"/>
            <a:ext cx="3702537" cy="981253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40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D7FB6-7781-47EF-82E7-FB86004B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4" y="620201"/>
            <a:ext cx="11084119" cy="6019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FC41B-6C63-4CDC-86F4-02E1116DDC1D}"/>
              </a:ext>
            </a:extLst>
          </p:cNvPr>
          <p:cNvSpPr txBox="1"/>
          <p:nvPr/>
        </p:nvSpPr>
        <p:spPr>
          <a:xfrm>
            <a:off x="6621282" y="4668713"/>
            <a:ext cx="4206240" cy="276999"/>
          </a:xfrm>
          <a:prstGeom prst="rect">
            <a:avLst/>
          </a:prstGeom>
          <a:noFill/>
          <a:ln>
            <a:gradFill>
              <a:gsLst>
                <a:gs pos="19000">
                  <a:schemeClr val="accent1">
                    <a:lumMod val="5000"/>
                    <a:lumOff val="95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43000">
                  <a:schemeClr val="accent1">
                    <a:lumMod val="45000"/>
                    <a:lumOff val="55000"/>
                  </a:schemeClr>
                </a:gs>
                <a:gs pos="4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charter"/>
              </a:rPr>
              <a:t>CSV file with list of search string to be added to query param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673ACBC-F6B1-4B0D-9419-F32CA039E66A}"/>
              </a:ext>
            </a:extLst>
          </p:cNvPr>
          <p:cNvCxnSpPr>
            <a:cxnSpLocks/>
          </p:cNvCxnSpPr>
          <p:nvPr/>
        </p:nvCxnSpPr>
        <p:spPr>
          <a:xfrm flipV="1">
            <a:off x="2761873" y="4945712"/>
            <a:ext cx="3702537" cy="981253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DF950A-4651-4AA9-ADA5-BC79E732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756" y="218548"/>
            <a:ext cx="2987186" cy="2948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252DE-003F-46F4-ADD5-5FC11FD94EEC}"/>
              </a:ext>
            </a:extLst>
          </p:cNvPr>
          <p:cNvSpPr txBox="1"/>
          <p:nvPr/>
        </p:nvSpPr>
        <p:spPr>
          <a:xfrm>
            <a:off x="6352264" y="792535"/>
            <a:ext cx="2823542" cy="276999"/>
          </a:xfrm>
          <a:prstGeom prst="rect">
            <a:avLst/>
          </a:prstGeom>
          <a:noFill/>
          <a:ln>
            <a:gradFill>
              <a:gsLst>
                <a:gs pos="19000">
                  <a:schemeClr val="accent1">
                    <a:lumMod val="5000"/>
                    <a:lumOff val="95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43000">
                  <a:schemeClr val="accent1">
                    <a:lumMod val="45000"/>
                    <a:lumOff val="55000"/>
                  </a:schemeClr>
                </a:gs>
                <a:gs pos="4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charter"/>
              </a:rPr>
              <a:t>CSV File Sample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C1472C7-1741-436B-A88B-9254516DD0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17448" y="1116120"/>
            <a:ext cx="927894" cy="834721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38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69C45-76BB-435F-BB68-8A7BFA9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15" y="924362"/>
            <a:ext cx="10129963" cy="593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FC41B-6C63-4CDC-86F4-02E1116DDC1D}"/>
              </a:ext>
            </a:extLst>
          </p:cNvPr>
          <p:cNvSpPr txBox="1"/>
          <p:nvPr/>
        </p:nvSpPr>
        <p:spPr>
          <a:xfrm>
            <a:off x="6679096" y="1410602"/>
            <a:ext cx="4206240" cy="276999"/>
          </a:xfrm>
          <a:prstGeom prst="rect">
            <a:avLst/>
          </a:prstGeom>
          <a:noFill/>
          <a:ln>
            <a:gradFill>
              <a:gsLst>
                <a:gs pos="19000">
                  <a:schemeClr val="accent1">
                    <a:lumMod val="5000"/>
                    <a:lumOff val="95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43000">
                  <a:schemeClr val="accent1">
                    <a:lumMod val="45000"/>
                    <a:lumOff val="55000"/>
                  </a:schemeClr>
                </a:gs>
                <a:gs pos="4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charter"/>
              </a:rPr>
              <a:t>Individual Thread Execution and its Status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673ACBC-F6B1-4B0D-9419-F32CA039E6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89220" y="2229740"/>
            <a:ext cx="2032404" cy="946205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56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B6CEF5-BAD2-47C6-AD2D-59221CCF9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14" y="834886"/>
            <a:ext cx="11037785" cy="5794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FC41B-6C63-4CDC-86F4-02E1116DDC1D}"/>
              </a:ext>
            </a:extLst>
          </p:cNvPr>
          <p:cNvSpPr txBox="1"/>
          <p:nvPr/>
        </p:nvSpPr>
        <p:spPr>
          <a:xfrm>
            <a:off x="6679096" y="1410602"/>
            <a:ext cx="4206240" cy="276999"/>
          </a:xfrm>
          <a:prstGeom prst="rect">
            <a:avLst/>
          </a:prstGeom>
          <a:noFill/>
          <a:ln>
            <a:gradFill>
              <a:gsLst>
                <a:gs pos="19000">
                  <a:schemeClr val="accent1">
                    <a:lumMod val="5000"/>
                    <a:lumOff val="95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43000">
                  <a:schemeClr val="accent1">
                    <a:lumMod val="45000"/>
                    <a:lumOff val="55000"/>
                  </a:schemeClr>
                </a:gs>
                <a:gs pos="4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charter"/>
              </a:rPr>
              <a:t>Request Sent, Response for Each execution BY Thread Group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673ACBC-F6B1-4B0D-9419-F32CA039E6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27706" y="2085197"/>
            <a:ext cx="1741399" cy="946208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789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2E64A-E9E0-404A-ADDF-1C9CB936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90" y="985962"/>
            <a:ext cx="10691409" cy="5683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FC41B-6C63-4CDC-86F4-02E1116DDC1D}"/>
              </a:ext>
            </a:extLst>
          </p:cNvPr>
          <p:cNvSpPr txBox="1"/>
          <p:nvPr/>
        </p:nvSpPr>
        <p:spPr>
          <a:xfrm>
            <a:off x="6679096" y="1410602"/>
            <a:ext cx="4206240" cy="276999"/>
          </a:xfrm>
          <a:prstGeom prst="rect">
            <a:avLst/>
          </a:prstGeom>
          <a:noFill/>
          <a:ln>
            <a:gradFill>
              <a:gsLst>
                <a:gs pos="19000">
                  <a:schemeClr val="accent1">
                    <a:lumMod val="5000"/>
                    <a:lumOff val="95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43000">
                  <a:schemeClr val="accent1">
                    <a:lumMod val="45000"/>
                    <a:lumOff val="55000"/>
                  </a:schemeClr>
                </a:gs>
                <a:gs pos="4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charter"/>
              </a:rPr>
              <a:t>Aggregate of all threads, Error %, Response Time in milliseconds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673ACBC-F6B1-4B0D-9419-F32CA039E6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27706" y="2085197"/>
            <a:ext cx="1741399" cy="946208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28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0394-8A97-4194-81D3-D27F5485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Required For Development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AD204-8BF0-4E11-B3DC-D552DB28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452" y="1820849"/>
            <a:ext cx="10121348" cy="6424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Tools for Performance Testing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JDK ( </a:t>
            </a: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  <a:hlinkClick r:id="rId2"/>
              </a:rPr>
              <a:t>https://www.oracle.com/java/technologies/downloads/</a:t>
            </a: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 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JMeter (</a:t>
            </a: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  <a:hlinkClick r:id="rId3"/>
              </a:rPr>
              <a:t>https://jmeter.apache.org/download_jmeter.cgi</a:t>
            </a: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 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BlazeMeter (</a:t>
            </a: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  <a:hlinkClick r:id="rId4"/>
              </a:rPr>
              <a:t>https://chrome.google.com/webstore/detail/</a:t>
            </a: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  <a:hlinkClick r:id="rId4"/>
              </a:rPr>
              <a:t>blazemeter-the-continuous</a:t>
            </a: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  <a:hlinkClick r:id="rId4"/>
              </a:rPr>
              <a:t>/mbopgmdnpcbohhpnfglgohlbhfongabi?hl=en</a:t>
            </a: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 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Jenkins Integration (</a:t>
            </a: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  <a:hlinkClick r:id="rId5"/>
              </a:rPr>
              <a:t>https://www.jenkins.io/doc/book/using/using-jmeter-with-jenkins/</a:t>
            </a: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40207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 Demo </a:t>
            </a:r>
            <a:r>
              <a:rPr lang="en-US"/>
              <a:t>By Gunasekhar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 Performance Testing</a:t>
            </a:r>
          </a:p>
          <a:p>
            <a:r>
              <a:rPr lang="en-US" dirty="0"/>
              <a:t>Different Tools and a JMeter</a:t>
            </a:r>
          </a:p>
          <a:p>
            <a:r>
              <a:rPr lang="en-US" dirty="0"/>
              <a:t>Demo on Google Search in Browser</a:t>
            </a:r>
          </a:p>
          <a:p>
            <a:r>
              <a:rPr lang="en-US" dirty="0"/>
              <a:t>Demo on Google Search in JMeter</a:t>
            </a:r>
          </a:p>
          <a:p>
            <a:r>
              <a:rPr lang="en-US" dirty="0"/>
              <a:t>Results walkthrough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Performance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7E901-5A7A-49B4-B2A8-8B96BE00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 Why we need Performance testing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T</a:t>
            </a:r>
            <a:r>
              <a:rPr lang="en-IN" sz="1200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o test the speed, reliability, response time, and resource usage. The goal behind performance testing is to identify and eliminate any potential resistances to the software application</a:t>
            </a:r>
          </a:p>
          <a:p>
            <a:pPr marL="0" indent="0">
              <a:buNone/>
            </a:pPr>
            <a:endParaRPr lang="en-IN" sz="1200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IN" sz="1200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IN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008027-341B-41AD-BB3D-4517923E70D9}"/>
              </a:ext>
            </a:extLst>
          </p:cNvPr>
          <p:cNvSpPr txBox="1">
            <a:spLocks/>
          </p:cNvSpPr>
          <p:nvPr/>
        </p:nvSpPr>
        <p:spPr>
          <a:xfrm>
            <a:off x="2782955" y="2989692"/>
            <a:ext cx="8350195" cy="3586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Load Testing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Load testing is a type in which it tests an application for its performance at normal and peak usage.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The performance is checked as per the response time and consistency on different user loads.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Volume Testing 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Volume testing is a type where the system's performance is checked concerning the volume of data.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To perform the test, it enters a vast amount of data into the database.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Stress Testing 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Stress testing is a type in which different ways to break the system are found, i.e., how much load a system can sustain.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It checks how much load a system can hold in an incremental approach.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Capacity Testing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Capacity testing is a type in which it checks an application for its capability to meet business volumes.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The testing is performed, keeping in mind the prospects of an application and the number of users.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 Reliability Testing 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Reliability testing is when the application is verified if the application would become normal again after an abnormal state.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It estimates the time that the system would take to return to its normal state.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Scalability Testing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Scalability testing is a type where the application is determined if it could scale up whenever needed.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IN" sz="800" dirty="0">
                <a:solidFill>
                  <a:srgbClr val="51565E"/>
                </a:solidFill>
                <a:latin typeface="Roboto" panose="02000000000000000000" pitchFamily="2" charset="0"/>
              </a:rPr>
              <a:t>The need for scaling up comes when there is an increase in user load</a:t>
            </a:r>
            <a:r>
              <a:rPr lang="en-IN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0394-8A97-4194-81D3-D27F5485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Tools and a JMeter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AD204-8BF0-4E11-B3DC-D552DB28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48" y="1732059"/>
            <a:ext cx="9372600" cy="65691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Tools for Performance Testing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WebLoad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LoadUI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NeoLoad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JMeter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Why JMeter 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Free of Cost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Performance Testing of Application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Load Testing and Stress Testing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Multiple Thread Groups to Run Simultaneously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Graphical and Tabular Representation of Results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rgbClr val="51565E"/>
                </a:solidFill>
                <a:latin typeface="Roboto" panose="02000000000000000000" pitchFamily="2" charset="0"/>
              </a:rPr>
              <a:t>Platform Independent as in JVM</a:t>
            </a:r>
          </a:p>
        </p:txBody>
      </p:sp>
    </p:spTree>
    <p:extLst>
      <p:ext uri="{BB962C8B-B14F-4D97-AF65-F5344CB8AC3E}">
        <p14:creationId xmlns:p14="http://schemas.microsoft.com/office/powerpoint/2010/main" val="162583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Google Search in Browser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914A537-9126-4DC6-9B9C-6974F66676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1934" y="1981200"/>
            <a:ext cx="7899186" cy="4479925"/>
          </a:xfrm>
        </p:spPr>
      </p:pic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Google Search in JMeter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EF9845-4414-4186-91A9-A15CC813E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30550" y="3030220"/>
            <a:ext cx="6826702" cy="231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4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2850B9B-936E-4A37-8C13-56ECDA05B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0426" y="500097"/>
            <a:ext cx="10715946" cy="552555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FC41B-6C63-4CDC-86F4-02E1116DDC1D}"/>
              </a:ext>
            </a:extLst>
          </p:cNvPr>
          <p:cNvSpPr txBox="1"/>
          <p:nvPr/>
        </p:nvSpPr>
        <p:spPr>
          <a:xfrm>
            <a:off x="6907530" y="1028700"/>
            <a:ext cx="4206240" cy="461665"/>
          </a:xfrm>
          <a:prstGeom prst="rect">
            <a:avLst/>
          </a:prstGeom>
          <a:noFill/>
          <a:ln>
            <a:gradFill>
              <a:gsLst>
                <a:gs pos="19000">
                  <a:schemeClr val="accent1">
                    <a:lumMod val="5000"/>
                    <a:lumOff val="95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43000">
                  <a:schemeClr val="accent1">
                    <a:lumMod val="45000"/>
                    <a:lumOff val="55000"/>
                  </a:schemeClr>
                </a:gs>
                <a:gs pos="4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charter"/>
              </a:rPr>
              <a:t>Thread Group is the number of users who will be used to create or run the test.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673ACBC-F6B1-4B0D-9419-F32CA039E66A}"/>
              </a:ext>
            </a:extLst>
          </p:cNvPr>
          <p:cNvCxnSpPr>
            <a:cxnSpLocks/>
          </p:cNvCxnSpPr>
          <p:nvPr/>
        </p:nvCxnSpPr>
        <p:spPr>
          <a:xfrm flipV="1">
            <a:off x="3071973" y="1259532"/>
            <a:ext cx="3739793" cy="2089844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87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AC096-D2BF-4ECC-846F-7E22BBCE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18"/>
            <a:ext cx="12192000" cy="6338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FC41B-6C63-4CDC-86F4-02E1116DDC1D}"/>
              </a:ext>
            </a:extLst>
          </p:cNvPr>
          <p:cNvSpPr txBox="1"/>
          <p:nvPr/>
        </p:nvSpPr>
        <p:spPr>
          <a:xfrm>
            <a:off x="6969585" y="1617096"/>
            <a:ext cx="4206240" cy="276999"/>
          </a:xfrm>
          <a:prstGeom prst="rect">
            <a:avLst/>
          </a:prstGeom>
          <a:noFill/>
          <a:ln>
            <a:gradFill>
              <a:gsLst>
                <a:gs pos="19000">
                  <a:schemeClr val="accent1">
                    <a:lumMod val="5000"/>
                    <a:lumOff val="95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43000">
                  <a:schemeClr val="accent1">
                    <a:lumMod val="45000"/>
                    <a:lumOff val="55000"/>
                  </a:schemeClr>
                </a:gs>
                <a:gs pos="4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charter"/>
              </a:rPr>
              <a:t>HTTP Request to do Google Search the test.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673ACBC-F6B1-4B0D-9419-F32CA039E66A}"/>
              </a:ext>
            </a:extLst>
          </p:cNvPr>
          <p:cNvCxnSpPr>
            <a:cxnSpLocks/>
          </p:cNvCxnSpPr>
          <p:nvPr/>
        </p:nvCxnSpPr>
        <p:spPr>
          <a:xfrm flipV="1">
            <a:off x="2496710" y="1821582"/>
            <a:ext cx="4472875" cy="1724700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0CF100-407C-4E10-B780-02167EF10916}"/>
              </a:ext>
            </a:extLst>
          </p:cNvPr>
          <p:cNvSpPr txBox="1"/>
          <p:nvPr/>
        </p:nvSpPr>
        <p:spPr>
          <a:xfrm>
            <a:off x="7336669" y="4115130"/>
            <a:ext cx="4206240" cy="461665"/>
          </a:xfrm>
          <a:prstGeom prst="rect">
            <a:avLst/>
          </a:prstGeom>
          <a:noFill/>
          <a:ln>
            <a:gradFill>
              <a:gsLst>
                <a:gs pos="19000">
                  <a:schemeClr val="accent1">
                    <a:lumMod val="5000"/>
                    <a:lumOff val="95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43000">
                  <a:schemeClr val="accent1">
                    <a:lumMod val="45000"/>
                    <a:lumOff val="55000"/>
                  </a:schemeClr>
                </a:gs>
                <a:gs pos="4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charter"/>
              </a:rPr>
              <a:t>Dynamic String for every search in Thread Group will Assign to user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F98F5C4-E2C1-4ED3-97B5-D5ACEF5EEA5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883965" y="2886323"/>
            <a:ext cx="3555824" cy="1228807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6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C1EAD-BA29-4CC5-85DC-D63EE0E8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3" y="1028699"/>
            <a:ext cx="10781969" cy="6179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FC41B-6C63-4CDC-86F4-02E1116DDC1D}"/>
              </a:ext>
            </a:extLst>
          </p:cNvPr>
          <p:cNvSpPr txBox="1"/>
          <p:nvPr/>
        </p:nvSpPr>
        <p:spPr>
          <a:xfrm>
            <a:off x="6716698" y="3073795"/>
            <a:ext cx="4206240" cy="276999"/>
          </a:xfrm>
          <a:prstGeom prst="rect">
            <a:avLst/>
          </a:prstGeom>
          <a:noFill/>
          <a:ln>
            <a:gradFill>
              <a:gsLst>
                <a:gs pos="19000">
                  <a:schemeClr val="accent1">
                    <a:lumMod val="5000"/>
                    <a:lumOff val="95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43000">
                  <a:schemeClr val="accent1">
                    <a:lumMod val="45000"/>
                    <a:lumOff val="55000"/>
                  </a:schemeClr>
                </a:gs>
                <a:gs pos="4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charter"/>
              </a:rPr>
              <a:t>Validating Results against to 200 Response Code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673ACBC-F6B1-4B0D-9419-F32CA039E66A}"/>
              </a:ext>
            </a:extLst>
          </p:cNvPr>
          <p:cNvCxnSpPr>
            <a:cxnSpLocks/>
          </p:cNvCxnSpPr>
          <p:nvPr/>
        </p:nvCxnSpPr>
        <p:spPr>
          <a:xfrm flipV="1">
            <a:off x="2833434" y="3304627"/>
            <a:ext cx="3758197" cy="1859012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4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93</TotalTime>
  <Words>554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charter</vt:lpstr>
      <vt:lpstr>Roboto</vt:lpstr>
      <vt:lpstr>Wingdings</vt:lpstr>
      <vt:lpstr>Wireframe Building 16x9</vt:lpstr>
      <vt:lpstr>Jmeter PerforMance Testing</vt:lpstr>
      <vt:lpstr>Agenda</vt:lpstr>
      <vt:lpstr>Introduction to Performance Testing</vt:lpstr>
      <vt:lpstr>Different Tools and a JMeter</vt:lpstr>
      <vt:lpstr>Demo on Google Search in Browser</vt:lpstr>
      <vt:lpstr>Demo on Google Search in JMeter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Required For Development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Jmeter Perforance &amp; Load Testing</dc:title>
  <dc:creator>Sekhar, Guna</dc:creator>
  <cp:lastModifiedBy>Sekhar, Guna</cp:lastModifiedBy>
  <cp:revision>52</cp:revision>
  <dcterms:created xsi:type="dcterms:W3CDTF">2022-04-03T09:37:18Z</dcterms:created>
  <dcterms:modified xsi:type="dcterms:W3CDTF">2022-04-03T11:11:14Z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